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0" r:id="rId2"/>
    <p:sldId id="284" r:id="rId3"/>
    <p:sldId id="286" r:id="rId4"/>
    <p:sldId id="294" r:id="rId5"/>
    <p:sldId id="287" r:id="rId6"/>
    <p:sldId id="310" r:id="rId7"/>
    <p:sldId id="295" r:id="rId8"/>
    <p:sldId id="289" r:id="rId9"/>
    <p:sldId id="298" r:id="rId10"/>
    <p:sldId id="299" r:id="rId11"/>
    <p:sldId id="296" r:id="rId12"/>
    <p:sldId id="292" r:id="rId13"/>
    <p:sldId id="311" r:id="rId14"/>
    <p:sldId id="307" r:id="rId15"/>
    <p:sldId id="265" r:id="rId16"/>
    <p:sldId id="283" r:id="rId1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0C0C0"/>
    <a:srgbClr val="056F08"/>
    <a:srgbClr val="000000"/>
    <a:srgbClr val="FF9933"/>
    <a:srgbClr val="336F55"/>
    <a:srgbClr val="336600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12" autoAdjust="0"/>
    <p:restoredTop sz="70838" autoAdjust="0"/>
  </p:normalViewPr>
  <p:slideViewPr>
    <p:cSldViewPr>
      <p:cViewPr varScale="1">
        <p:scale>
          <a:sx n="43" d="100"/>
          <a:sy n="43" d="100"/>
        </p:scale>
        <p:origin x="-1160" y="-112"/>
      </p:cViewPr>
      <p:guideLst>
        <p:guide orient="horz" pos="2160"/>
        <p:guide orient="horz" pos="768"/>
        <p:guide pos="2880"/>
        <p:guide pos="144"/>
        <p:guide pos="5280"/>
        <p:guide pos="3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22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35F7D97-B8DE-4620-9E51-39FB82B62EB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3920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FA71E54-66ED-4B15-849E-6DB2F5F05C7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05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66DAE3C-FB8A-4903-9FF3-B0D8E246FBFF}" type="slidenum">
              <a:rPr lang="en-US"/>
              <a:pPr/>
              <a:t>1</a:t>
            </a:fld>
            <a:endParaRPr lang="en-US"/>
          </a:p>
        </p:txBody>
      </p:sp>
      <p:sp>
        <p:nvSpPr>
          <p:cNvPr id="146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University of Bradford</a:t>
            </a:r>
            <a:r>
              <a:rPr lang="en-US" baseline="0" dirty="0" smtClean="0"/>
              <a:t> School </a:t>
            </a:r>
            <a:r>
              <a:rPr lang="en-US" baseline="0" smtClean="0"/>
              <a:t>of Management</a:t>
            </a: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A71E54-66ED-4B15-849E-6DB2F5F05C7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35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66DAE3C-FB8A-4903-9FF3-B0D8E246FBFF}" type="slidenum">
              <a:rPr lang="en-US"/>
              <a:pPr/>
              <a:t>16</a:t>
            </a:fld>
            <a:endParaRPr lang="en-US"/>
          </a:p>
        </p:txBody>
      </p:sp>
      <p:sp>
        <p:nvSpPr>
          <p:cNvPr id="146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 t="19000" b="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86200" y="4267200"/>
            <a:ext cx="4495800" cy="914400"/>
          </a:xfrm>
        </p:spPr>
        <p:txBody>
          <a:bodyPr/>
          <a:lstStyle>
            <a:lvl1pPr algn="r">
              <a:defRPr sz="20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86200" y="5105400"/>
            <a:ext cx="4495800" cy="457200"/>
          </a:xfrm>
        </p:spPr>
        <p:txBody>
          <a:bodyPr anchor="ctr"/>
          <a:lstStyle>
            <a:lvl1pPr marL="0" indent="0" algn="r">
              <a:buFont typeface="Times"/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5127" name="Line 7"/>
          <p:cNvSpPr>
            <a:spLocks noChangeShapeType="1"/>
          </p:cNvSpPr>
          <p:nvPr userDrawn="1"/>
        </p:nvSpPr>
        <p:spPr bwMode="auto">
          <a:xfrm>
            <a:off x="0" y="1295400"/>
            <a:ext cx="9144000" cy="0"/>
          </a:xfrm>
          <a:prstGeom prst="line">
            <a:avLst/>
          </a:prstGeom>
          <a:noFill/>
          <a:ln w="12700" cap="rnd">
            <a:solidFill>
              <a:srgbClr val="969696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5128" name="Rectangle 8"/>
          <p:cNvSpPr>
            <a:spLocks noChangeArrowheads="1"/>
          </p:cNvSpPr>
          <p:nvPr userDrawn="1"/>
        </p:nvSpPr>
        <p:spPr bwMode="auto">
          <a:xfrm>
            <a:off x="42863" y="6553200"/>
            <a:ext cx="452913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200" b="1" dirty="0" smtClean="0">
                <a:solidFill>
                  <a:schemeClr val="bg2"/>
                </a:solidFill>
              </a:rPr>
              <a:t>Developer </a:t>
            </a:r>
            <a:r>
              <a:rPr lang="en-US" sz="1200" b="1" dirty="0" err="1" smtClean="0">
                <a:solidFill>
                  <a:schemeClr val="bg2"/>
                </a:solidFill>
              </a:rPr>
              <a:t>Developer</a:t>
            </a:r>
            <a:r>
              <a:rPr lang="en-US" sz="1200" b="1" dirty="0" smtClean="0">
                <a:solidFill>
                  <a:schemeClr val="bg2"/>
                </a:solidFill>
              </a:rPr>
              <a:t> </a:t>
            </a:r>
            <a:r>
              <a:rPr lang="en-US" sz="1200" b="1" dirty="0" err="1" smtClean="0">
                <a:solidFill>
                  <a:schemeClr val="bg2"/>
                </a:solidFill>
              </a:rPr>
              <a:t>Developer</a:t>
            </a:r>
            <a:r>
              <a:rPr lang="en-US" sz="1200" b="1" dirty="0" smtClean="0">
                <a:solidFill>
                  <a:schemeClr val="bg2"/>
                </a:solidFill>
              </a:rPr>
              <a:t> North 2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260648"/>
            <a:ext cx="3743400" cy="711935"/>
          </a:xfrm>
          <a:prstGeom prst="rect">
            <a:avLst/>
          </a:prstGeom>
        </p:spPr>
      </p:pic>
      <p:pic>
        <p:nvPicPr>
          <p:cNvPr id="8" name="Picture 7" descr="http://developerdeveloperdeveloper.com/North2/App_Themes/North/images/logo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660" y="145893"/>
            <a:ext cx="2454132" cy="1011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738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3700" y="1295400"/>
            <a:ext cx="21717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8600" y="1295400"/>
            <a:ext cx="6362700" cy="4572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819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295400"/>
            <a:ext cx="8686800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19100" y="1981200"/>
            <a:ext cx="4076700" cy="3886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981200"/>
            <a:ext cx="4076700" cy="38862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4246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257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7515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9100" y="1981200"/>
            <a:ext cx="40767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767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98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062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647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0811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0784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0156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1295400"/>
            <a:ext cx="86868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19100" y="1981200"/>
            <a:ext cx="83058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35" name="Line 11"/>
          <p:cNvSpPr>
            <a:spLocks noChangeShapeType="1"/>
          </p:cNvSpPr>
          <p:nvPr userDrawn="1"/>
        </p:nvSpPr>
        <p:spPr bwMode="auto">
          <a:xfrm>
            <a:off x="0" y="1219200"/>
            <a:ext cx="9144000" cy="0"/>
          </a:xfrm>
          <a:prstGeom prst="line">
            <a:avLst/>
          </a:prstGeom>
          <a:noFill/>
          <a:ln w="12700" cap="rnd">
            <a:solidFill>
              <a:srgbClr val="969696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036" name="Rectangle 12"/>
          <p:cNvSpPr>
            <a:spLocks noChangeArrowheads="1"/>
          </p:cNvSpPr>
          <p:nvPr userDrawn="1"/>
        </p:nvSpPr>
        <p:spPr bwMode="auto">
          <a:xfrm>
            <a:off x="42863" y="6553200"/>
            <a:ext cx="359303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1200" b="1" dirty="0" smtClean="0">
                <a:solidFill>
                  <a:schemeClr val="bg2"/>
                </a:solidFill>
              </a:rPr>
              <a:t>Developer </a:t>
            </a:r>
            <a:r>
              <a:rPr lang="en-US" sz="1200" b="1" dirty="0" err="1" smtClean="0">
                <a:solidFill>
                  <a:schemeClr val="bg2"/>
                </a:solidFill>
              </a:rPr>
              <a:t>Developer</a:t>
            </a:r>
            <a:r>
              <a:rPr lang="en-US" sz="1200" b="1" dirty="0" smtClean="0">
                <a:solidFill>
                  <a:schemeClr val="bg2"/>
                </a:solidFill>
              </a:rPr>
              <a:t> </a:t>
            </a:r>
            <a:r>
              <a:rPr lang="en-US" sz="1200" b="1" dirty="0" err="1" smtClean="0">
                <a:solidFill>
                  <a:schemeClr val="bg2"/>
                </a:solidFill>
              </a:rPr>
              <a:t>Developer</a:t>
            </a:r>
            <a:r>
              <a:rPr lang="en-US" sz="1200" b="1" dirty="0" smtClean="0">
                <a:solidFill>
                  <a:schemeClr val="bg2"/>
                </a:solidFill>
              </a:rPr>
              <a:t> North 2</a:t>
            </a:r>
            <a:endParaRPr lang="en-US" sz="1200" dirty="0">
              <a:solidFill>
                <a:schemeClr val="bg2"/>
              </a:solidFill>
            </a:endParaRPr>
          </a:p>
        </p:txBody>
      </p:sp>
      <p:pic>
        <p:nvPicPr>
          <p:cNvPr id="8" name="Picture 7" descr="http://developerdeveloperdeveloper.com/North2/App_Themes/North/images/logo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660" y="145893"/>
            <a:ext cx="2454132" cy="1011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fontAlgn="base">
        <a:spcBef>
          <a:spcPct val="0"/>
        </a:spcBef>
        <a:spcAft>
          <a:spcPct val="0"/>
        </a:spcAft>
        <a:defRPr sz="2400" b="1">
          <a:solidFill>
            <a:srgbClr val="336F55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336F55"/>
          </a:solidFill>
          <a:latin typeface="Arial" charset="0"/>
          <a:ea typeface="ＭＳ Ｐゴシック" pitchFamily="1" charset="-128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336F55"/>
          </a:solidFill>
          <a:latin typeface="Arial" charset="0"/>
          <a:ea typeface="ＭＳ Ｐゴシック" pitchFamily="1" charset="-128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336F55"/>
          </a:solidFill>
          <a:latin typeface="Arial" charset="0"/>
          <a:ea typeface="ＭＳ Ｐゴシック" pitchFamily="1" charset="-128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336F55"/>
          </a:solidFill>
          <a:latin typeface="Arial" charset="0"/>
          <a:ea typeface="ＭＳ Ｐゴシック" pitchFamily="1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336F55"/>
          </a:solidFill>
          <a:latin typeface="Arial" charset="0"/>
          <a:ea typeface="ＭＳ Ｐゴシック" pitchFamily="1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336F55"/>
          </a:solidFill>
          <a:latin typeface="Arial" charset="0"/>
          <a:ea typeface="ＭＳ Ｐゴシック" pitchFamily="1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336F55"/>
          </a:solidFill>
          <a:latin typeface="Arial" charset="0"/>
          <a:ea typeface="ＭＳ Ｐゴシック" pitchFamily="1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336F55"/>
          </a:solidFill>
          <a:latin typeface="Arial" charset="0"/>
          <a:ea typeface="ＭＳ Ｐゴシック" pitchFamily="1" charset="-128"/>
        </a:defRPr>
      </a:lvl9pPr>
    </p:titleStyle>
    <p:bodyStyle>
      <a:lvl1pPr marL="342900" indent="-342900" algn="l" rtl="0" fontAlgn="base">
        <a:lnSpc>
          <a:spcPct val="120000"/>
        </a:lnSpc>
        <a:spcBef>
          <a:spcPct val="20000"/>
        </a:spcBef>
        <a:spcAft>
          <a:spcPct val="0"/>
        </a:spcAft>
        <a:buClr>
          <a:srgbClr val="FF9933"/>
        </a:buClr>
        <a:buFont typeface="Times"/>
        <a:buChar char="•"/>
        <a:defRPr sz="2400">
          <a:solidFill>
            <a:srgbClr val="336F55"/>
          </a:solidFill>
          <a:latin typeface="+mn-lt"/>
          <a:ea typeface="+mn-ea"/>
          <a:cs typeface="+mn-cs"/>
        </a:defRPr>
      </a:lvl1pPr>
      <a:lvl2pPr marL="742950" indent="-285750" algn="l" rtl="0" fontAlgn="base">
        <a:lnSpc>
          <a:spcPct val="120000"/>
        </a:lnSpc>
        <a:spcBef>
          <a:spcPct val="20000"/>
        </a:spcBef>
        <a:spcAft>
          <a:spcPct val="0"/>
        </a:spcAft>
        <a:buChar char="–"/>
        <a:defRPr sz="2000">
          <a:solidFill>
            <a:srgbClr val="336F55"/>
          </a:solidFill>
          <a:latin typeface="+mn-lt"/>
          <a:ea typeface="+mn-ea"/>
        </a:defRPr>
      </a:lvl2pPr>
      <a:lvl3pPr marL="1143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2000">
          <a:solidFill>
            <a:srgbClr val="336F55"/>
          </a:solidFill>
          <a:latin typeface="+mn-lt"/>
          <a:ea typeface="+mn-ea"/>
        </a:defRPr>
      </a:lvl3pPr>
      <a:lvl4pPr marL="1600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–"/>
        <a:defRPr sz="2000">
          <a:solidFill>
            <a:srgbClr val="336F55"/>
          </a:solidFill>
          <a:latin typeface="+mn-lt"/>
          <a:ea typeface="+mn-ea"/>
        </a:defRPr>
      </a:lvl4pPr>
      <a:lvl5pPr marL="20574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rgbClr val="336F55"/>
          </a:solidFill>
          <a:latin typeface="+mn-lt"/>
          <a:ea typeface="+mn-ea"/>
        </a:defRPr>
      </a:lvl5pPr>
      <a:lvl6pPr marL="25146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rgbClr val="336F55"/>
          </a:solidFill>
          <a:latin typeface="+mn-lt"/>
          <a:ea typeface="+mn-ea"/>
        </a:defRPr>
      </a:lvl6pPr>
      <a:lvl7pPr marL="29718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rgbClr val="336F55"/>
          </a:solidFill>
          <a:latin typeface="+mn-lt"/>
          <a:ea typeface="+mn-ea"/>
        </a:defRPr>
      </a:lvl7pPr>
      <a:lvl8pPr marL="34290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rgbClr val="336F55"/>
          </a:solidFill>
          <a:latin typeface="+mn-lt"/>
          <a:ea typeface="+mn-ea"/>
        </a:defRPr>
      </a:lvl8pPr>
      <a:lvl9pPr marL="3886200" indent="-228600" algn="l" rtl="0" fontAlgn="base">
        <a:lnSpc>
          <a:spcPct val="120000"/>
        </a:lnSpc>
        <a:spcBef>
          <a:spcPct val="20000"/>
        </a:spcBef>
        <a:spcAft>
          <a:spcPct val="0"/>
        </a:spcAft>
        <a:buChar char="»"/>
        <a:defRPr sz="2000">
          <a:solidFill>
            <a:srgbClr val="336F55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hyperlink" Target="mailto:joel.hammond-turner@landmark.co.uk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yget.org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t.ly/NuGetPnP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mailto:joel.hammond-turner@landmark.co.uk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uget.org/packages/NuGetPackageProjec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uGet/NuGetGallery" TargetMode="External"/><Relationship Id="rId4" Type="http://schemas.openxmlformats.org/officeDocument/2006/relationships/hyperlink" Target="http://inedo.com/proge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uget.org/packages/NuGet.Serv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18000" b="3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your </a:t>
            </a:r>
            <a:r>
              <a:rPr lang="en-US" dirty="0" err="1" smtClean="0"/>
              <a:t>NuGet</a:t>
            </a:r>
            <a:r>
              <a:rPr lang="en-US" dirty="0" smtClean="0"/>
              <a:t> for</a:t>
            </a:r>
            <a:br>
              <a:rPr lang="en-US" dirty="0" smtClean="0"/>
            </a:br>
            <a:r>
              <a:rPr lang="en-US" dirty="0" smtClean="0"/>
              <a:t>Fun and Profit (</a:t>
            </a:r>
            <a:r>
              <a:rPr lang="en-US" dirty="0" err="1" smtClean="0"/>
              <a:t>Redux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43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86200" y="5105400"/>
            <a:ext cx="4495800" cy="1203920"/>
          </a:xfrm>
        </p:spPr>
        <p:txBody>
          <a:bodyPr/>
          <a:lstStyle/>
          <a:p>
            <a:r>
              <a:rPr lang="en-US" dirty="0" smtClean="0"/>
              <a:t>Joel Hammond-Turner</a:t>
            </a:r>
          </a:p>
          <a:p>
            <a:r>
              <a:rPr lang="en-US" sz="1400" dirty="0" smtClean="0"/>
              <a:t>E: </a:t>
            </a:r>
            <a:r>
              <a:rPr lang="en-US" sz="1400" dirty="0" smtClean="0">
                <a:hlinkClick r:id="rId4"/>
              </a:rPr>
              <a:t>joel.hammond-turner@landmark.co.uk</a:t>
            </a:r>
            <a:endParaRPr lang="en-US" sz="1400" dirty="0" smtClean="0"/>
          </a:p>
          <a:p>
            <a:r>
              <a:rPr lang="en-US" sz="1400" dirty="0" smtClean="0"/>
              <a:t>T: @</a:t>
            </a:r>
            <a:r>
              <a:rPr lang="en-US" sz="1400" dirty="0" err="1" smtClean="0"/>
              <a:t>Rammesses</a:t>
            </a:r>
            <a:endParaRPr lang="en-US" sz="1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Private Repositories – So many choices!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File-based repository</a:t>
            </a:r>
          </a:p>
          <a:p>
            <a:r>
              <a:rPr lang="en-GB" dirty="0" smtClean="0"/>
              <a:t>Local repository server</a:t>
            </a:r>
          </a:p>
          <a:p>
            <a:r>
              <a:rPr lang="en-GB" dirty="0" smtClean="0"/>
              <a:t>Cloud-based private repository</a:t>
            </a:r>
          </a:p>
          <a:p>
            <a:endParaRPr lang="en-GB" sz="1200" dirty="0" smtClean="0"/>
          </a:p>
          <a:p>
            <a:pPr lvl="1"/>
            <a:r>
              <a:rPr lang="en-GB" dirty="0" err="1" smtClean="0"/>
              <a:t>MyGet</a:t>
            </a:r>
            <a:r>
              <a:rPr lang="en-GB" dirty="0" smtClean="0"/>
              <a:t>           - </a:t>
            </a:r>
            <a:r>
              <a:rPr lang="en-GB" dirty="0">
                <a:hlinkClick r:id="rId2"/>
              </a:rPr>
              <a:t>http://www.myget.org</a:t>
            </a:r>
            <a:r>
              <a:rPr lang="en-GB" dirty="0" smtClean="0">
                <a:hlinkClick r:id="rId2"/>
              </a:rPr>
              <a:t>/</a:t>
            </a:r>
            <a:endParaRPr lang="en-GB" dirty="0" smtClean="0"/>
          </a:p>
          <a:p>
            <a:pPr lvl="2"/>
            <a:r>
              <a:rPr lang="en-GB" dirty="0" smtClean="0"/>
              <a:t>$free </a:t>
            </a:r>
            <a:r>
              <a:rPr lang="en-GB" dirty="0">
                <a:sym typeface="Wingdings" pitchFamily="2" charset="2"/>
              </a:rPr>
              <a:t></a:t>
            </a:r>
            <a:r>
              <a:rPr lang="en-GB" dirty="0" smtClean="0"/>
              <a:t> $19/pm</a:t>
            </a:r>
          </a:p>
          <a:p>
            <a:pPr lvl="2"/>
            <a:r>
              <a:rPr lang="en-GB" dirty="0" smtClean="0"/>
              <a:t>Enterprise option – $499/</a:t>
            </a:r>
            <a:r>
              <a:rPr lang="en-GB" dirty="0" err="1" smtClean="0"/>
              <a:t>yr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344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 time!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798401" y="2967335"/>
            <a:ext cx="5969854" cy="190821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US" sz="5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Demo: </a:t>
            </a:r>
            <a:br>
              <a:rPr lang="en-US" sz="5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</a:br>
            <a:r>
              <a:rPr lang="en-US" sz="3600" b="1" cap="none" spc="50" dirty="0" err="1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NuGet</a:t>
            </a:r>
            <a:r>
              <a:rPr lang="en-US" sz="36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en-US" sz="3600" b="1" cap="none" spc="50" dirty="0" err="1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Package’N’Publish</a:t>
            </a:r>
            <a:endParaRPr lang="en-US" sz="3600" b="1" cap="none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en-US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(with Private Repositories)</a:t>
            </a:r>
            <a:endParaRPr lang="en-US" sz="28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6808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" y="1916832"/>
            <a:ext cx="8305800" cy="3886200"/>
          </a:xfrm>
        </p:spPr>
        <p:txBody>
          <a:bodyPr/>
          <a:lstStyle/>
          <a:p>
            <a:r>
              <a:rPr lang="en-GB" dirty="0" smtClean="0">
                <a:solidFill>
                  <a:schemeClr val="tx1"/>
                </a:solidFill>
              </a:rPr>
              <a:t>For a happy enterprise…</a:t>
            </a:r>
          </a:p>
          <a:p>
            <a:pPr marL="0" indent="0">
              <a:buNone/>
            </a:pPr>
            <a:endParaRPr lang="en-GB" sz="1400" dirty="0">
              <a:solidFill>
                <a:schemeClr val="tx1"/>
              </a:solidFill>
            </a:endParaRPr>
          </a:p>
          <a:p>
            <a:pPr marL="400050" lvl="1" indent="0">
              <a:buNone/>
            </a:pP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[</a:t>
            </a:r>
            <a:r>
              <a:rPr lang="en-GB" sz="1400" dirty="0" smtClean="0">
                <a:solidFill>
                  <a:srgbClr val="0070C0"/>
                </a:solidFill>
                <a:latin typeface="Consolas"/>
                <a:cs typeface="Consolas"/>
              </a:rPr>
              <a:t>Test</a:t>
            </a:r>
            <a:r>
              <a:rPr lang="en-GB" sz="1400" dirty="0">
                <a:solidFill>
                  <a:schemeClr val="tx1"/>
                </a:solidFill>
                <a:latin typeface="Consolas"/>
                <a:cs typeface="Consolas"/>
              </a:rPr>
              <a:t>]     </a:t>
            </a:r>
            <a:endParaRPr lang="en-GB" sz="1400" dirty="0" smtClean="0">
              <a:solidFill>
                <a:schemeClr val="tx1"/>
              </a:solidFill>
              <a:latin typeface="Consolas"/>
              <a:cs typeface="Consolas"/>
            </a:endParaRPr>
          </a:p>
          <a:p>
            <a:pPr marL="400050" lvl="1" indent="0">
              <a:buNone/>
            </a:pPr>
            <a:r>
              <a:rPr lang="en-GB" sz="1400" dirty="0" smtClean="0">
                <a:solidFill>
                  <a:srgbClr val="002060"/>
                </a:solidFill>
                <a:latin typeface="Consolas"/>
                <a:cs typeface="Consolas"/>
              </a:rPr>
              <a:t>public</a:t>
            </a:r>
            <a:r>
              <a:rPr lang="en-GB" sz="1400" dirty="0">
                <a:solidFill>
                  <a:srgbClr val="002060"/>
                </a:solidFill>
                <a:latin typeface="Consolas"/>
                <a:cs typeface="Consolas"/>
              </a:rPr>
              <a:t> void</a:t>
            </a:r>
            <a:r>
              <a:rPr lang="en-GB" sz="1400" dirty="0">
                <a:solidFill>
                  <a:schemeClr val="tx1"/>
                </a:solidFill>
                <a:latin typeface="Consolas"/>
                <a:cs typeface="Consolas"/>
              </a:rPr>
              <a:t> </a:t>
            </a:r>
            <a:r>
              <a:rPr lang="en-GB" sz="1400" dirty="0" err="1" smtClean="0">
                <a:solidFill>
                  <a:schemeClr val="tx1"/>
                </a:solidFill>
                <a:latin typeface="Consolas"/>
                <a:cs typeface="Consolas"/>
              </a:rPr>
              <a:t>TestThatMyEnterpriseIsHappy</a:t>
            </a: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()</a:t>
            </a:r>
          </a:p>
          <a:p>
            <a:pPr marL="400050" lvl="1" indent="0">
              <a:buNone/>
            </a:pP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{</a:t>
            </a:r>
          </a:p>
          <a:p>
            <a:pPr marL="400050" lvl="1" indent="0">
              <a:buNone/>
            </a:pP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 </a:t>
            </a:r>
            <a:r>
              <a:rPr lang="en-GB" sz="1400" dirty="0">
                <a:solidFill>
                  <a:schemeClr val="tx1"/>
                </a:solidFill>
                <a:latin typeface="Consolas"/>
                <a:cs typeface="Consolas"/>
              </a:rPr>
              <a:t> </a:t>
            </a:r>
            <a:r>
              <a:rPr lang="en-GB" sz="1400" dirty="0" err="1" smtClean="0">
                <a:solidFill>
                  <a:srgbClr val="0070C0"/>
                </a:solidFill>
                <a:latin typeface="Consolas"/>
                <a:cs typeface="Consolas"/>
              </a:rPr>
              <a:t>Assert.</a:t>
            </a:r>
            <a:r>
              <a:rPr lang="en-GB" sz="1400" dirty="0" err="1" smtClean="0">
                <a:solidFill>
                  <a:schemeClr val="tx1"/>
                </a:solidFill>
                <a:latin typeface="Consolas"/>
                <a:cs typeface="Consolas"/>
              </a:rPr>
              <a:t>IsTrue</a:t>
            </a: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( </a:t>
            </a:r>
            <a:r>
              <a:rPr lang="en-GB" sz="1400" dirty="0" err="1" smtClean="0">
                <a:solidFill>
                  <a:schemeClr val="tx1"/>
                </a:solidFill>
                <a:latin typeface="Consolas"/>
                <a:cs typeface="Consolas"/>
              </a:rPr>
              <a:t>MyEnterprise.PackagesSharedLibraries</a:t>
            </a: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 );</a:t>
            </a:r>
          </a:p>
          <a:p>
            <a:pPr marL="400050" lvl="1" indent="0">
              <a:buNone/>
            </a:pP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  </a:t>
            </a:r>
            <a:r>
              <a:rPr lang="en-GB" sz="1400" dirty="0" err="1" smtClean="0">
                <a:solidFill>
                  <a:srgbClr val="0070C0"/>
                </a:solidFill>
                <a:latin typeface="Consolas"/>
                <a:cs typeface="Consolas"/>
              </a:rPr>
              <a:t>Assert</a:t>
            </a:r>
            <a:r>
              <a:rPr lang="en-GB" sz="1400" dirty="0" err="1" smtClean="0">
                <a:solidFill>
                  <a:schemeClr val="tx1"/>
                </a:solidFill>
                <a:latin typeface="Consolas"/>
                <a:cs typeface="Consolas"/>
              </a:rPr>
              <a:t>.IsTrue</a:t>
            </a: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( </a:t>
            </a:r>
            <a:r>
              <a:rPr lang="en-GB" sz="1400" dirty="0" err="1" smtClean="0">
                <a:solidFill>
                  <a:schemeClr val="tx1"/>
                </a:solidFill>
                <a:latin typeface="Consolas"/>
                <a:cs typeface="Consolas"/>
              </a:rPr>
              <a:t>MyEnterprise.TreatsSharedLibrariesAsProducts</a:t>
            </a: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 );</a:t>
            </a:r>
          </a:p>
          <a:p>
            <a:pPr marL="400050" lvl="1" indent="0">
              <a:buNone/>
            </a:pP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 </a:t>
            </a:r>
            <a:r>
              <a:rPr lang="en-GB" sz="1400" dirty="0">
                <a:solidFill>
                  <a:schemeClr val="tx1"/>
                </a:solidFill>
                <a:latin typeface="Consolas"/>
                <a:cs typeface="Consolas"/>
              </a:rPr>
              <a:t> </a:t>
            </a:r>
            <a:r>
              <a:rPr lang="en-GB" sz="1400" dirty="0" err="1" smtClean="0">
                <a:solidFill>
                  <a:srgbClr val="0070C0"/>
                </a:solidFill>
                <a:latin typeface="Consolas"/>
                <a:cs typeface="Consolas"/>
              </a:rPr>
              <a:t>Assert</a:t>
            </a:r>
            <a:r>
              <a:rPr lang="en-GB" sz="1400" dirty="0" err="1" smtClean="0">
                <a:solidFill>
                  <a:schemeClr val="tx1"/>
                </a:solidFill>
                <a:latin typeface="Consolas"/>
                <a:cs typeface="Consolas"/>
              </a:rPr>
              <a:t>.IsTrue</a:t>
            </a: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( </a:t>
            </a:r>
            <a:r>
              <a:rPr lang="en-GB" sz="1400" dirty="0" err="1" smtClean="0">
                <a:solidFill>
                  <a:schemeClr val="tx1"/>
                </a:solidFill>
                <a:latin typeface="Consolas"/>
                <a:cs typeface="Consolas"/>
              </a:rPr>
              <a:t>MyEnterprise.HasALocalRepository</a:t>
            </a: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 );</a:t>
            </a:r>
            <a:endParaRPr lang="en-GB" sz="1400" dirty="0">
              <a:solidFill>
                <a:schemeClr val="tx1"/>
              </a:solidFill>
              <a:latin typeface="Consolas"/>
              <a:cs typeface="Consolas"/>
            </a:endParaRPr>
          </a:p>
          <a:p>
            <a:pPr marL="400050" lvl="1" indent="0">
              <a:buNone/>
            </a:pPr>
            <a:r>
              <a:rPr lang="en-GB" sz="1400" dirty="0" smtClean="0">
                <a:solidFill>
                  <a:schemeClr val="tx1"/>
                </a:solidFill>
                <a:latin typeface="Consolas"/>
                <a:cs typeface="Consolas"/>
              </a:rPr>
              <a:t>}</a:t>
            </a:r>
            <a:endParaRPr lang="en-GB" sz="1400" dirty="0">
              <a:solidFill>
                <a:schemeClr val="tx1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02325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Hold on… Where’s the fun? Where’s the Profit?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 profit…</a:t>
            </a:r>
          </a:p>
          <a:p>
            <a:pPr lvl="1"/>
            <a:r>
              <a:rPr lang="en-GB" dirty="0" smtClean="0"/>
              <a:t>Is in REALLY re-using your code</a:t>
            </a:r>
          </a:p>
          <a:p>
            <a:pPr lvl="1"/>
            <a:r>
              <a:rPr lang="en-GB" dirty="0" smtClean="0"/>
              <a:t>Getting multiple </a:t>
            </a:r>
            <a:r>
              <a:rPr lang="en-GB" dirty="0" err="1" smtClean="0"/>
              <a:t>dev</a:t>
            </a:r>
            <a:r>
              <a:rPr lang="en-GB" dirty="0" smtClean="0"/>
              <a:t> teams working together</a:t>
            </a:r>
          </a:p>
          <a:p>
            <a:pPr lvl="1"/>
            <a:endParaRPr lang="en-GB" dirty="0"/>
          </a:p>
          <a:p>
            <a:r>
              <a:rPr lang="en-GB" dirty="0" smtClean="0"/>
              <a:t>The fun…</a:t>
            </a:r>
          </a:p>
          <a:p>
            <a:pPr lvl="1"/>
            <a:r>
              <a:rPr lang="en-GB" dirty="0"/>
              <a:t>Is in REALLY re-using your code</a:t>
            </a:r>
          </a:p>
          <a:p>
            <a:pPr lvl="1"/>
            <a:r>
              <a:rPr lang="en-GB" dirty="0"/>
              <a:t>Getting multiple </a:t>
            </a:r>
            <a:r>
              <a:rPr lang="en-GB" dirty="0" err="1"/>
              <a:t>dev</a:t>
            </a:r>
            <a:r>
              <a:rPr lang="en-GB" dirty="0"/>
              <a:t> teams working together</a:t>
            </a:r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924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One last thing…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For DDDSW 4,                     open-sourced the </a:t>
            </a:r>
            <a:r>
              <a:rPr lang="en-GB" dirty="0" err="1" smtClean="0"/>
              <a:t>NuGet</a:t>
            </a:r>
            <a:r>
              <a:rPr lang="en-GB" dirty="0" err="1"/>
              <a:t>.</a:t>
            </a:r>
            <a:r>
              <a:rPr lang="en-GB" dirty="0" err="1" smtClean="0"/>
              <a:t>Package’N’Publish</a:t>
            </a:r>
            <a:r>
              <a:rPr lang="en-GB" dirty="0" smtClean="0"/>
              <a:t> tooling:</a:t>
            </a:r>
            <a:br>
              <a:rPr lang="en-GB" dirty="0" smtClean="0"/>
            </a:br>
            <a:endParaRPr lang="en-GB" dirty="0" smtClean="0"/>
          </a:p>
          <a:p>
            <a:pPr lvl="2"/>
            <a:r>
              <a:rPr lang="en-GB" dirty="0">
                <a:hlinkClick r:id="rId2"/>
              </a:rPr>
              <a:t>http://</a:t>
            </a:r>
            <a:r>
              <a:rPr lang="en-GB" dirty="0" smtClean="0">
                <a:hlinkClick r:id="rId2"/>
              </a:rPr>
              <a:t>bit.ly/NuGetPnP</a:t>
            </a:r>
            <a:r>
              <a:rPr lang="en-GB" dirty="0" smtClean="0"/>
              <a:t> </a:t>
            </a:r>
          </a:p>
          <a:p>
            <a:pPr lvl="2"/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192" y="4459518"/>
            <a:ext cx="5940152" cy="11297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728" y="2132856"/>
            <a:ext cx="1572753" cy="25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591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sz="4800" dirty="0" smtClean="0"/>
              <a:t/>
            </a:r>
            <a:br>
              <a:rPr lang="en-GB" sz="4800" dirty="0" smtClean="0"/>
            </a:br>
            <a:r>
              <a:rPr lang="en-GB" sz="7200" dirty="0" smtClean="0"/>
              <a:t>Questions?</a:t>
            </a:r>
            <a:endParaRPr lang="en-GB" sz="7200" dirty="0"/>
          </a:p>
        </p:txBody>
      </p:sp>
    </p:spTree>
    <p:extLst>
      <p:ext uri="{BB962C8B-B14F-4D97-AF65-F5344CB8AC3E}">
        <p14:creationId xmlns:p14="http://schemas.microsoft.com/office/powerpoint/2010/main" val="140064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your </a:t>
            </a:r>
            <a:r>
              <a:rPr lang="en-US" dirty="0" err="1" smtClean="0"/>
              <a:t>NuGet</a:t>
            </a:r>
            <a:r>
              <a:rPr lang="en-US" dirty="0" smtClean="0"/>
              <a:t> for</a:t>
            </a:r>
            <a:br>
              <a:rPr lang="en-US" dirty="0" smtClean="0"/>
            </a:br>
            <a:r>
              <a:rPr lang="en-US" dirty="0" smtClean="0"/>
              <a:t>Fun and Profit (</a:t>
            </a:r>
            <a:r>
              <a:rPr lang="en-US" dirty="0" err="1" smtClean="0"/>
              <a:t>Redux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43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86200" y="5105400"/>
            <a:ext cx="4495800" cy="1203920"/>
          </a:xfrm>
        </p:spPr>
        <p:txBody>
          <a:bodyPr/>
          <a:lstStyle/>
          <a:p>
            <a:r>
              <a:rPr lang="en-US" dirty="0" smtClean="0"/>
              <a:t>Joel Hammond-Turner</a:t>
            </a:r>
          </a:p>
          <a:p>
            <a:r>
              <a:rPr lang="en-US" sz="1400" dirty="0" smtClean="0"/>
              <a:t>E: </a:t>
            </a:r>
            <a:r>
              <a:rPr lang="en-US" sz="1400" dirty="0" smtClean="0">
                <a:hlinkClick r:id="rId3"/>
              </a:rPr>
              <a:t>joel.hammond-turner@landmark.co.uk</a:t>
            </a:r>
            <a:endParaRPr lang="en-US" sz="1400" dirty="0" smtClean="0"/>
          </a:p>
          <a:p>
            <a:r>
              <a:rPr lang="en-US" sz="1400" dirty="0" smtClean="0"/>
              <a:t>T: @</a:t>
            </a:r>
            <a:r>
              <a:rPr lang="en-US" sz="1400" dirty="0" err="1" smtClean="0"/>
              <a:t>Rammesses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9781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NuGet</a:t>
            </a:r>
            <a:r>
              <a:rPr lang="en-GB" dirty="0" smtClean="0"/>
              <a:t> in the Enterprise.</a:t>
            </a:r>
          </a:p>
          <a:p>
            <a:r>
              <a:rPr lang="en-GB" dirty="0" err="1" smtClean="0"/>
              <a:t>NuGet</a:t>
            </a:r>
            <a:r>
              <a:rPr lang="en-GB" dirty="0" smtClean="0"/>
              <a:t> within the Build Process.</a:t>
            </a:r>
          </a:p>
          <a:p>
            <a:r>
              <a:rPr lang="en-GB" dirty="0" smtClean="0"/>
              <a:t>Packaging &amp; publishing your code with </a:t>
            </a:r>
            <a:r>
              <a:rPr lang="en-GB" dirty="0" err="1" smtClean="0"/>
              <a:t>NuGet</a:t>
            </a:r>
            <a:r>
              <a:rPr lang="en-GB" dirty="0" smtClean="0"/>
              <a:t>.</a:t>
            </a:r>
          </a:p>
          <a:p>
            <a:r>
              <a:rPr lang="en-GB" dirty="0" smtClean="0"/>
              <a:t>Private Repositories – So many choices!</a:t>
            </a:r>
          </a:p>
          <a:p>
            <a:endParaRPr lang="en-GB" dirty="0" smtClean="0"/>
          </a:p>
          <a:p>
            <a:r>
              <a:rPr lang="en-GB" dirty="0" smtClean="0"/>
              <a:t>Conclusions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5529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NuGet</a:t>
            </a:r>
            <a:r>
              <a:rPr lang="en-GB" dirty="0" smtClean="0"/>
              <a:t> in the Enterprise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Writing common libraries is hard…</a:t>
            </a:r>
          </a:p>
          <a:p>
            <a:r>
              <a:rPr lang="en-GB" dirty="0" smtClean="0"/>
              <a:t>Sharing projects across solutions is a problem…</a:t>
            </a:r>
          </a:p>
          <a:p>
            <a:r>
              <a:rPr lang="en-GB" dirty="0" smtClean="0"/>
              <a:t>Versioning can be a nightmare.</a:t>
            </a:r>
            <a:br>
              <a:rPr lang="en-GB" dirty="0" smtClean="0"/>
            </a:br>
            <a:endParaRPr lang="en-GB" dirty="0" smtClean="0"/>
          </a:p>
          <a:p>
            <a:r>
              <a:rPr lang="en-GB" dirty="0" smtClean="0"/>
              <a:t>Solution – Use </a:t>
            </a:r>
            <a:r>
              <a:rPr lang="en-GB" dirty="0" err="1" smtClean="0"/>
              <a:t>NuGet</a:t>
            </a:r>
            <a:r>
              <a:rPr lang="en-GB" dirty="0" smtClean="0"/>
              <a:t> for (ideally) </a:t>
            </a:r>
            <a:r>
              <a:rPr lang="en-GB" b="1" u="sng" dirty="0" smtClean="0"/>
              <a:t>ALL</a:t>
            </a:r>
            <a:r>
              <a:rPr lang="en-GB" dirty="0" smtClean="0"/>
              <a:t> Dependencies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ESPECIALLY your own!</a:t>
            </a:r>
          </a:p>
        </p:txBody>
      </p:sp>
    </p:spTree>
    <p:extLst>
      <p:ext uri="{BB962C8B-B14F-4D97-AF65-F5344CB8AC3E}">
        <p14:creationId xmlns:p14="http://schemas.microsoft.com/office/powerpoint/2010/main" val="90022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NuGet</a:t>
            </a:r>
            <a:r>
              <a:rPr lang="en-GB" dirty="0" smtClean="0"/>
              <a:t> in the Enterprise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Treat your own common libraries as a “Product”</a:t>
            </a:r>
            <a:br>
              <a:rPr lang="en-GB" dirty="0" smtClean="0"/>
            </a:br>
            <a:endParaRPr lang="en-GB" dirty="0" smtClean="0"/>
          </a:p>
          <a:p>
            <a:pPr lvl="1"/>
            <a:r>
              <a:rPr lang="en-GB" dirty="0" smtClean="0"/>
              <a:t>Deliver as </a:t>
            </a:r>
            <a:r>
              <a:rPr lang="en-GB" dirty="0" err="1" smtClean="0"/>
              <a:t>NuGet</a:t>
            </a:r>
            <a:r>
              <a:rPr lang="en-GB" dirty="0" smtClean="0"/>
              <a:t> packages</a:t>
            </a:r>
          </a:p>
          <a:p>
            <a:pPr lvl="1"/>
            <a:r>
              <a:rPr lang="en-GB" dirty="0" smtClean="0"/>
              <a:t>Fine-grained scope / correct dependencies</a:t>
            </a:r>
          </a:p>
          <a:p>
            <a:pPr lvl="1"/>
            <a:r>
              <a:rPr lang="en-GB" dirty="0" smtClean="0"/>
              <a:t>Fully tested</a:t>
            </a:r>
          </a:p>
          <a:p>
            <a:pPr lvl="1"/>
            <a:r>
              <a:rPr lang="en-GB" dirty="0" smtClean="0"/>
              <a:t>Considered content</a:t>
            </a:r>
            <a:br>
              <a:rPr lang="en-GB" dirty="0" smtClean="0"/>
            </a:br>
            <a:endParaRPr lang="en-GB" dirty="0" smtClean="0"/>
          </a:p>
          <a:p>
            <a:pPr lvl="1"/>
            <a:r>
              <a:rPr lang="en-GB" b="1" u="sng" dirty="0" smtClean="0"/>
              <a:t>Properly versioned</a:t>
            </a:r>
            <a:endParaRPr lang="en-GB" b="1" u="sng" dirty="0"/>
          </a:p>
        </p:txBody>
      </p:sp>
    </p:spTree>
    <p:extLst>
      <p:ext uri="{BB962C8B-B14F-4D97-AF65-F5344CB8AC3E}">
        <p14:creationId xmlns:p14="http://schemas.microsoft.com/office/powerpoint/2010/main" val="62643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NuGet</a:t>
            </a:r>
            <a:r>
              <a:rPr lang="en-GB" dirty="0" smtClean="0"/>
              <a:t> within the Build Process.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Use </a:t>
            </a:r>
            <a:r>
              <a:rPr lang="en-GB" dirty="0" err="1" smtClean="0"/>
              <a:t>NuGet</a:t>
            </a:r>
            <a:r>
              <a:rPr lang="en-GB" dirty="0" smtClean="0"/>
              <a:t> Package Restore mode</a:t>
            </a:r>
            <a:br>
              <a:rPr lang="en-GB" dirty="0" smtClean="0"/>
            </a:br>
            <a:endParaRPr lang="en-GB" dirty="0" smtClean="0"/>
          </a:p>
          <a:p>
            <a:pPr lvl="1"/>
            <a:r>
              <a:rPr lang="en-GB" dirty="0" smtClean="0"/>
              <a:t>No packages in source control</a:t>
            </a:r>
          </a:p>
          <a:p>
            <a:pPr lvl="1"/>
            <a:r>
              <a:rPr lang="en-GB" dirty="0" smtClean="0"/>
              <a:t>Gets the correct versions on each CI build</a:t>
            </a:r>
          </a:p>
          <a:p>
            <a:pPr lvl="1"/>
            <a:r>
              <a:rPr lang="en-GB" dirty="0" smtClean="0"/>
              <a:t>Manage packages at solution level</a:t>
            </a:r>
          </a:p>
          <a:p>
            <a:pPr lvl="1"/>
            <a:r>
              <a:rPr lang="en-GB" dirty="0" smtClean="0"/>
              <a:t>Upgrade all packages in solution at once</a:t>
            </a:r>
            <a:br>
              <a:rPr lang="en-GB" dirty="0" smtClean="0"/>
            </a:br>
            <a:endParaRPr lang="en-GB" dirty="0" smtClean="0"/>
          </a:p>
          <a:p>
            <a:pPr lvl="1"/>
            <a:r>
              <a:rPr lang="en-GB" dirty="0"/>
              <a:t>No packages in source control</a:t>
            </a:r>
          </a:p>
          <a:p>
            <a:pPr lvl="1"/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4478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Packaging &amp; publishing your code with </a:t>
            </a:r>
            <a:r>
              <a:rPr lang="en-GB" dirty="0" err="1" smtClean="0"/>
              <a:t>NuGet</a:t>
            </a:r>
            <a:r>
              <a:rPr lang="en-GB" dirty="0" smtClean="0"/>
              <a:t>.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Traditional / D.I.Y. method</a:t>
            </a:r>
          </a:p>
          <a:p>
            <a:pPr lvl="1"/>
            <a:r>
              <a:rPr lang="en-GB" dirty="0" smtClean="0"/>
              <a:t>Hand-</a:t>
            </a:r>
            <a:r>
              <a:rPr lang="en-GB" dirty="0" err="1" smtClean="0"/>
              <a:t>crafted.nuspec</a:t>
            </a:r>
            <a:r>
              <a:rPr lang="en-GB" dirty="0" smtClean="0"/>
              <a:t> file</a:t>
            </a:r>
          </a:p>
          <a:p>
            <a:pPr lvl="1"/>
            <a:r>
              <a:rPr lang="en-GB" dirty="0" smtClean="0"/>
              <a:t>Nuget.exe post-build step to build package</a:t>
            </a:r>
          </a:p>
          <a:p>
            <a:pPr lvl="1"/>
            <a:r>
              <a:rPr lang="en-GB" dirty="0" smtClean="0"/>
              <a:t>Batch file / manual steps to publish</a:t>
            </a:r>
          </a:p>
          <a:p>
            <a:pPr marL="457200" lvl="1" indent="0">
              <a:buNone/>
            </a:pPr>
            <a:endParaRPr lang="en-GB" sz="1200" dirty="0"/>
          </a:p>
          <a:p>
            <a:r>
              <a:rPr lang="en-GB" dirty="0" smtClean="0"/>
              <a:t>This is the hard way!	</a:t>
            </a:r>
          </a:p>
          <a:p>
            <a:pPr lvl="1"/>
            <a:r>
              <a:rPr lang="en-GB" dirty="0" smtClean="0"/>
              <a:t>Not good for Continuous Integration / Continuous Deployment</a:t>
            </a:r>
          </a:p>
          <a:p>
            <a:pPr lvl="1"/>
            <a:r>
              <a:rPr lang="en-GB" dirty="0" smtClean="0"/>
              <a:t>Hard to maintain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410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Packaging &amp; publishing your code with </a:t>
            </a:r>
            <a:r>
              <a:rPr lang="en-GB" dirty="0" err="1" smtClean="0"/>
              <a:t>NuGet</a:t>
            </a:r>
            <a:r>
              <a:rPr lang="en-GB" dirty="0" smtClean="0"/>
              <a:t>.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Automated method – the EASY way</a:t>
            </a:r>
            <a:br>
              <a:rPr lang="en-GB" dirty="0" smtClean="0"/>
            </a:br>
            <a:endParaRPr lang="en-GB" sz="1200" dirty="0" smtClean="0"/>
          </a:p>
          <a:p>
            <a:pPr lvl="1"/>
            <a:r>
              <a:rPr lang="en-GB" dirty="0" err="1" smtClean="0"/>
              <a:t>Nuget</a:t>
            </a:r>
            <a:r>
              <a:rPr lang="en-GB" dirty="0" smtClean="0"/>
              <a:t> </a:t>
            </a:r>
            <a:r>
              <a:rPr lang="en-GB" dirty="0" err="1" smtClean="0"/>
              <a:t>Package’n’Publish</a:t>
            </a:r>
            <a:r>
              <a:rPr lang="en-GB" dirty="0" smtClean="0"/>
              <a:t> project template</a:t>
            </a:r>
          </a:p>
          <a:p>
            <a:pPr lvl="2"/>
            <a:r>
              <a:rPr lang="en-GB" dirty="0" smtClean="0"/>
              <a:t>Based on </a:t>
            </a:r>
            <a:r>
              <a:rPr lang="en-GB" dirty="0" err="1" smtClean="0"/>
              <a:t>NugetPackageProject</a:t>
            </a:r>
            <a:r>
              <a:rPr lang="en-GB" dirty="0" smtClean="0"/>
              <a:t> </a:t>
            </a:r>
            <a:r>
              <a:rPr lang="en-GB" dirty="0" err="1" smtClean="0"/>
              <a:t>NuGet</a:t>
            </a:r>
            <a:r>
              <a:rPr lang="en-GB" dirty="0" smtClean="0"/>
              <a:t> Package</a:t>
            </a:r>
            <a:r>
              <a:rPr lang="en-GB" baseline="30000" dirty="0" smtClean="0"/>
              <a:t>1</a:t>
            </a:r>
          </a:p>
          <a:p>
            <a:pPr lvl="2"/>
            <a:r>
              <a:rPr lang="en-GB" dirty="0" smtClean="0"/>
              <a:t>Builds .</a:t>
            </a:r>
            <a:r>
              <a:rPr lang="en-GB" dirty="0" err="1" smtClean="0"/>
              <a:t>nuspec</a:t>
            </a:r>
            <a:r>
              <a:rPr lang="en-GB" dirty="0" smtClean="0"/>
              <a:t> file dynamically from </a:t>
            </a:r>
            <a:r>
              <a:rPr lang="en-GB" dirty="0" err="1" smtClean="0"/>
              <a:t>AssemblyInfo.cs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en-GB" dirty="0" smtClean="0"/>
          </a:p>
          <a:p>
            <a:pPr lvl="1"/>
            <a:r>
              <a:rPr lang="en-GB" dirty="0" smtClean="0"/>
              <a:t>Other templates are available – YMMV</a:t>
            </a:r>
          </a:p>
          <a:p>
            <a:pPr lvl="2"/>
            <a:r>
              <a:rPr lang="en-GB" dirty="0" err="1" smtClean="0"/>
              <a:t>NuGet</a:t>
            </a:r>
            <a:r>
              <a:rPr lang="en-GB" dirty="0" smtClean="0"/>
              <a:t> Packager (VSIX), Adapt (VSIX),</a:t>
            </a:r>
            <a:br>
              <a:rPr lang="en-GB" dirty="0" smtClean="0"/>
            </a:br>
            <a:r>
              <a:rPr lang="en-GB" dirty="0" err="1" smtClean="0"/>
              <a:t>NuGetter</a:t>
            </a:r>
            <a:r>
              <a:rPr lang="en-GB" dirty="0" smtClean="0"/>
              <a:t> (TFS Build Template), </a:t>
            </a:r>
            <a:r>
              <a:rPr lang="en-GB" dirty="0" err="1" smtClean="0"/>
              <a:t>etc</a:t>
            </a:r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/>
          </a:p>
          <a:p>
            <a:pPr lvl="1"/>
            <a:endParaRPr lang="en-GB" dirty="0" smtClean="0"/>
          </a:p>
          <a:p>
            <a:pPr marL="57150" indent="0" algn="r">
              <a:buNone/>
            </a:pPr>
            <a:r>
              <a:rPr lang="en-GB" sz="1400" baseline="30000" dirty="0" smtClean="0"/>
              <a:t>1</a:t>
            </a:r>
            <a:r>
              <a:rPr lang="en-GB" sz="1400" dirty="0" smtClean="0"/>
              <a:t>. </a:t>
            </a:r>
            <a:r>
              <a:rPr lang="en-GB" sz="1400" dirty="0" smtClean="0">
                <a:hlinkClick r:id="rId2"/>
              </a:rPr>
              <a:t>http</a:t>
            </a:r>
            <a:r>
              <a:rPr lang="en-GB" sz="1400" dirty="0">
                <a:hlinkClick r:id="rId2"/>
              </a:rPr>
              <a:t>://nuget.org/packages/NuGetPackageProject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76512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Private Repositories – So many choices!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File-based repository</a:t>
            </a:r>
            <a:br>
              <a:rPr lang="en-GB" dirty="0" smtClean="0"/>
            </a:br>
            <a:endParaRPr lang="en-GB" sz="1200" dirty="0" smtClean="0"/>
          </a:p>
          <a:p>
            <a:pPr lvl="1"/>
            <a:r>
              <a:rPr lang="en-GB" dirty="0" smtClean="0"/>
              <a:t>Local / Network share</a:t>
            </a:r>
            <a:endParaRPr lang="en-GB" dirty="0"/>
          </a:p>
          <a:p>
            <a:pPr lvl="1"/>
            <a:r>
              <a:rPr lang="en-GB" dirty="0" smtClean="0"/>
              <a:t>Trivially simple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68479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Private Repositories – So many choices!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File-based repository</a:t>
            </a:r>
          </a:p>
          <a:p>
            <a:r>
              <a:rPr lang="en-GB" dirty="0" smtClean="0"/>
              <a:t>Local repository server</a:t>
            </a:r>
            <a:br>
              <a:rPr lang="en-GB" dirty="0" smtClean="0"/>
            </a:br>
            <a:endParaRPr lang="en-GB" sz="1200" dirty="0" smtClean="0"/>
          </a:p>
          <a:p>
            <a:pPr lvl="1"/>
            <a:r>
              <a:rPr lang="en-GB" dirty="0" err="1" smtClean="0"/>
              <a:t>NuGet.Server</a:t>
            </a:r>
            <a:r>
              <a:rPr lang="en-GB" dirty="0" smtClean="0"/>
              <a:t>     - </a:t>
            </a:r>
            <a:r>
              <a:rPr lang="en-GB" dirty="0" smtClean="0">
                <a:hlinkClick r:id="rId2"/>
              </a:rPr>
              <a:t>http</a:t>
            </a:r>
            <a:r>
              <a:rPr lang="en-GB" dirty="0">
                <a:hlinkClick r:id="rId2"/>
              </a:rPr>
              <a:t>://</a:t>
            </a:r>
            <a:r>
              <a:rPr lang="en-GB" dirty="0" smtClean="0">
                <a:hlinkClick r:id="rId2"/>
              </a:rPr>
              <a:t>nuget.org/packages/NuGet.Server</a:t>
            </a:r>
            <a:r>
              <a:rPr lang="en-GB" dirty="0" smtClean="0"/>
              <a:t> </a:t>
            </a:r>
          </a:p>
          <a:p>
            <a:pPr lvl="1"/>
            <a:r>
              <a:rPr lang="en-GB" dirty="0" err="1" smtClean="0"/>
              <a:t>NuGetGallery</a:t>
            </a:r>
            <a:r>
              <a:rPr lang="en-GB" dirty="0" smtClean="0"/>
              <a:t>     - </a:t>
            </a:r>
            <a:r>
              <a:rPr lang="en-GB" dirty="0" smtClean="0">
                <a:hlinkClick r:id="rId3"/>
              </a:rPr>
              <a:t>https</a:t>
            </a:r>
            <a:r>
              <a:rPr lang="en-GB" dirty="0">
                <a:hlinkClick r:id="rId3"/>
              </a:rPr>
              <a:t>://</a:t>
            </a:r>
            <a:r>
              <a:rPr lang="en-GB" dirty="0" smtClean="0">
                <a:hlinkClick r:id="rId3"/>
              </a:rPr>
              <a:t>github.com/NuGet/NuGetGallery</a:t>
            </a:r>
            <a:r>
              <a:rPr lang="en-GB" dirty="0" smtClean="0"/>
              <a:t> </a:t>
            </a:r>
          </a:p>
          <a:p>
            <a:pPr lvl="1"/>
            <a:r>
              <a:rPr lang="en-GB" dirty="0" err="1" smtClean="0"/>
              <a:t>Inedo</a:t>
            </a:r>
            <a:r>
              <a:rPr lang="en-GB" dirty="0" smtClean="0"/>
              <a:t> </a:t>
            </a:r>
            <a:r>
              <a:rPr lang="en-GB" dirty="0" err="1" smtClean="0"/>
              <a:t>ProGet</a:t>
            </a:r>
            <a:r>
              <a:rPr lang="en-GB" dirty="0"/>
              <a:t> </a:t>
            </a:r>
            <a:r>
              <a:rPr lang="en-GB" dirty="0" smtClean="0"/>
              <a:t>    - </a:t>
            </a:r>
            <a:r>
              <a:rPr lang="en-GB" dirty="0" smtClean="0">
                <a:hlinkClick r:id="rId4"/>
              </a:rPr>
              <a:t>http</a:t>
            </a:r>
            <a:r>
              <a:rPr lang="en-GB" dirty="0">
                <a:hlinkClick r:id="rId4"/>
              </a:rPr>
              <a:t>://</a:t>
            </a:r>
            <a:r>
              <a:rPr lang="en-GB" dirty="0" smtClean="0">
                <a:hlinkClick r:id="rId4"/>
              </a:rPr>
              <a:t>inedo.com/proget</a:t>
            </a:r>
            <a:r>
              <a:rPr lang="en-GB" dirty="0" smtClean="0"/>
              <a:t> </a:t>
            </a:r>
          </a:p>
          <a:p>
            <a:pPr lvl="2"/>
            <a:r>
              <a:rPr lang="en-GB" dirty="0"/>
              <a:t>$free </a:t>
            </a:r>
            <a:r>
              <a:rPr lang="en-GB" dirty="0" smtClean="0">
                <a:sym typeface="Wingdings" pitchFamily="2" charset="2"/>
              </a:rPr>
              <a:t></a:t>
            </a:r>
            <a:r>
              <a:rPr lang="en-GB" dirty="0" smtClean="0"/>
              <a:t> </a:t>
            </a:r>
            <a:r>
              <a:rPr lang="en-GB" dirty="0"/>
              <a:t>$395/</a:t>
            </a:r>
            <a:r>
              <a:rPr lang="en-GB" dirty="0" err="1"/>
              <a:t>yr</a:t>
            </a:r>
            <a:r>
              <a:rPr lang="en-GB" dirty="0"/>
              <a:t> or $995/perpetually</a:t>
            </a:r>
            <a:endParaRPr lang="en-GB" dirty="0" smtClean="0"/>
          </a:p>
          <a:p>
            <a:pPr lvl="2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53897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26707</TotalTime>
  <Words>316</Words>
  <Application>Microsoft Macintosh PowerPoint</Application>
  <PresentationFormat>On-screen Show (4:3)</PresentationFormat>
  <Paragraphs>104</Paragraphs>
  <Slides>16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Blank Presentation</vt:lpstr>
      <vt:lpstr>Using your NuGet for Fun and Profit (Redux)</vt:lpstr>
      <vt:lpstr>Agenda</vt:lpstr>
      <vt:lpstr>NuGet in the Enterprise</vt:lpstr>
      <vt:lpstr>NuGet in the Enterprise</vt:lpstr>
      <vt:lpstr>NuGet within the Build Process.</vt:lpstr>
      <vt:lpstr>Packaging &amp; publishing your code with NuGet.</vt:lpstr>
      <vt:lpstr>Packaging &amp; publishing your code with NuGet.</vt:lpstr>
      <vt:lpstr>Private Repositories – So many choices!</vt:lpstr>
      <vt:lpstr>Private Repositories – So many choices!</vt:lpstr>
      <vt:lpstr>Private Repositories – So many choices!</vt:lpstr>
      <vt:lpstr>Demo time!</vt:lpstr>
      <vt:lpstr>Conclusions</vt:lpstr>
      <vt:lpstr>Hold on… Where’s the fun? Where’s the Profit?</vt:lpstr>
      <vt:lpstr>One last thing…</vt:lpstr>
      <vt:lpstr>PowerPoint Presentation</vt:lpstr>
      <vt:lpstr>Using your NuGet for Fun and Profit (Redux)</vt:lpstr>
    </vt:vector>
  </TitlesOfParts>
  <Company>Bluestone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Adams</dc:creator>
  <cp:lastModifiedBy>Joel Hammond-Turner</cp:lastModifiedBy>
  <cp:revision>204</cp:revision>
  <dcterms:created xsi:type="dcterms:W3CDTF">2005-01-07T11:37:09Z</dcterms:created>
  <dcterms:modified xsi:type="dcterms:W3CDTF">2012-10-17T09:57:38Z</dcterms:modified>
</cp:coreProperties>
</file>

<file path=docProps/thumbnail.jpeg>
</file>